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30032"/>
    <a:srgbClr val="0A4E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6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gradFill rotWithShape="1">
          <a:gsLst>
            <a:gs pos="0">
              <a:srgbClr val="0A4E9B"/>
            </a:gs>
            <a:gs pos="100000">
              <a:srgbClr val="030032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FFFFFF"/>
                </a:solidFill>
                <a:effectLst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8759DE-C25E-42D6-B07C-8FC02898AB6A}" type="datetimeFigureOut">
              <a:rPr lang="nl-BE" smtClean="0"/>
              <a:pPr/>
              <a:t>7/10/2022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CE4956-A090-4511-935F-7F4EEBFEDEBF}" type="slidenum">
              <a:rPr lang="nl-BE" smtClean="0"/>
              <a:pPr/>
              <a:t>‹nr.›</a:t>
            </a:fld>
            <a:endParaRPr lang="nl-BE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Afbeelding 13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4FA5B7FE-EA21-4040-B33B-C314792289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79" y="185346"/>
            <a:ext cx="1801234" cy="678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54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59DE-C25E-42D6-B07C-8FC02898AB6A}" type="datetimeFigureOut">
              <a:rPr lang="nl-BE" smtClean="0"/>
              <a:t>7/10/2022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956-A090-4511-935F-7F4EEBFEDE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7882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59DE-C25E-42D6-B07C-8FC02898AB6A}" type="datetimeFigureOut">
              <a:rPr lang="nl-BE" smtClean="0"/>
              <a:t>7/10/2022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956-A090-4511-935F-7F4EEBFEDE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9544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59DE-C25E-42D6-B07C-8FC02898AB6A}" type="datetimeFigureOut">
              <a:rPr lang="nl-BE" smtClean="0"/>
              <a:t>7/10/2022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956-A090-4511-935F-7F4EEBFEDEBF}" type="slidenum">
              <a:rPr lang="nl-BE" smtClean="0"/>
              <a:t>‹nr.›</a:t>
            </a:fld>
            <a:endParaRPr lang="nl-BE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7605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59DE-C25E-42D6-B07C-8FC02898AB6A}" type="datetimeFigureOut">
              <a:rPr lang="nl-BE" smtClean="0"/>
              <a:t>7/10/2022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956-A090-4511-935F-7F4EEBFEDE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26958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59DE-C25E-42D6-B07C-8FC02898AB6A}" type="datetimeFigureOut">
              <a:rPr lang="nl-BE" smtClean="0"/>
              <a:t>7/10/2022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956-A090-4511-935F-7F4EEBFEDEBF}" type="slidenum">
              <a:rPr lang="nl-BE" smtClean="0"/>
              <a:t>‹nr.›</a:t>
            </a:fld>
            <a:endParaRPr lang="nl-BE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7137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59DE-C25E-42D6-B07C-8FC02898AB6A}" type="datetimeFigureOut">
              <a:rPr lang="nl-BE" smtClean="0"/>
              <a:t>7/10/2022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956-A090-4511-935F-7F4EEBFEDE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95202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59DE-C25E-42D6-B07C-8FC02898AB6A}" type="datetimeFigureOut">
              <a:rPr lang="nl-BE" smtClean="0"/>
              <a:t>7/10/2022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956-A090-4511-935F-7F4EEBFEDE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0628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59DE-C25E-42D6-B07C-8FC02898AB6A}" type="datetimeFigureOut">
              <a:rPr lang="nl-BE" smtClean="0"/>
              <a:t>7/10/2022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956-A090-4511-935F-7F4EEBFEDE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826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Pr>
        <a:gradFill rotWithShape="1">
          <a:gsLst>
            <a:gs pos="0">
              <a:srgbClr val="0A4E9B"/>
            </a:gs>
            <a:gs pos="100000">
              <a:srgbClr val="030032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59DE-C25E-42D6-B07C-8FC02898AB6A}" type="datetimeFigureOut">
              <a:rPr lang="nl-BE" smtClean="0"/>
              <a:t>7/10/2022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956-A090-4511-935F-7F4EEBFEDE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0690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gradFill rotWithShape="1">
          <a:gsLst>
            <a:gs pos="0">
              <a:srgbClr val="0A4E9B"/>
            </a:gs>
            <a:gs pos="100000">
              <a:srgbClr val="030032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59DE-C25E-42D6-B07C-8FC02898AB6A}" type="datetimeFigureOut">
              <a:rPr lang="nl-BE" smtClean="0"/>
              <a:t>7/10/2022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956-A090-4511-935F-7F4EEBFEDE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52155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Pr>
        <a:gradFill rotWithShape="1">
          <a:gsLst>
            <a:gs pos="0">
              <a:srgbClr val="0A4E9B"/>
            </a:gs>
            <a:gs pos="100000">
              <a:srgbClr val="030032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59DE-C25E-42D6-B07C-8FC02898AB6A}" type="datetimeFigureOut">
              <a:rPr lang="nl-BE" smtClean="0"/>
              <a:t>7/10/2022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956-A090-4511-935F-7F4EEBFEDE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71267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59DE-C25E-42D6-B07C-8FC02898AB6A}" type="datetimeFigureOut">
              <a:rPr lang="nl-BE" smtClean="0"/>
              <a:t>7/10/2022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956-A090-4511-935F-7F4EEBFEDE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9950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59DE-C25E-42D6-B07C-8FC02898AB6A}" type="datetimeFigureOut">
              <a:rPr lang="nl-BE" smtClean="0"/>
              <a:t>7/10/2022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956-A090-4511-935F-7F4EEBFEDE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33265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59DE-C25E-42D6-B07C-8FC02898AB6A}" type="datetimeFigureOut">
              <a:rPr lang="nl-BE" smtClean="0"/>
              <a:t>7/10/2022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956-A090-4511-935F-7F4EEBFEDE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13088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59DE-C25E-42D6-B07C-8FC02898AB6A}" type="datetimeFigureOut">
              <a:rPr lang="nl-BE" smtClean="0"/>
              <a:t>7/10/2022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956-A090-4511-935F-7F4EEBFEDE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51734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59DE-C25E-42D6-B07C-8FC02898AB6A}" type="datetimeFigureOut">
              <a:rPr lang="nl-BE" smtClean="0"/>
              <a:t>7/10/2022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4956-A090-4511-935F-7F4EEBFEDE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17830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A4E9B"/>
            </a:gs>
            <a:gs pos="100000">
              <a:srgbClr val="030032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3449108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rgbClr val="FFFFFF"/>
                </a:solidFill>
                <a:effectLst/>
                <a:latin typeface="+mn-lt"/>
              </a:defRPr>
            </a:lvl1pPr>
          </a:lstStyle>
          <a:p>
            <a:fld id="{628759DE-C25E-42D6-B07C-8FC02898AB6A}" type="datetimeFigureOut">
              <a:rPr lang="nl-BE" smtClean="0"/>
              <a:pPr/>
              <a:t>7/10/2022</a:t>
            </a:fld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5050" y="6172200"/>
            <a:ext cx="592296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rgbClr val="FFFFFF"/>
                </a:solidFill>
                <a:effectLst/>
                <a:latin typeface="Davis Sans" panose="00000500000000000000" pitchFamily="50" charset="0"/>
              </a:defRPr>
            </a:lvl1pPr>
          </a:lstStyle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rgbClr val="FFFFFF"/>
                </a:solidFill>
                <a:effectLst/>
                <a:latin typeface="Davis Sans" panose="00000500000000000000" pitchFamily="50" charset="0"/>
              </a:defRPr>
            </a:lvl1pPr>
          </a:lstStyle>
          <a:p>
            <a:fld id="{18CE4956-A090-4511-935F-7F4EEBFEDEBF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22" name="Afbeelding 21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54F5C2AF-1BD8-4531-B266-8ACBEB828D93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29" y="6099920"/>
            <a:ext cx="1341307" cy="505069"/>
          </a:xfrm>
          <a:prstGeom prst="rect">
            <a:avLst/>
          </a:prstGeom>
        </p:spPr>
      </p:pic>
      <p:grpSp>
        <p:nvGrpSpPr>
          <p:cNvPr id="14" name="Group 6">
            <a:extLst>
              <a:ext uri="{FF2B5EF4-FFF2-40B4-BE49-F238E27FC236}">
                <a16:creationId xmlns:a16="http://schemas.microsoft.com/office/drawing/2014/main" id="{A5DC4DE7-E1A2-40B3-8971-669998C185B0}"/>
              </a:ext>
            </a:extLst>
          </p:cNvPr>
          <p:cNvGrpSpPr/>
          <p:nvPr userDrawn="1"/>
        </p:nvGrpSpPr>
        <p:grpSpPr>
          <a:xfrm flipV="1">
            <a:off x="9218612" y="238652"/>
            <a:ext cx="2981858" cy="3208867"/>
            <a:chOff x="9206969" y="2963333"/>
            <a:chExt cx="2981858" cy="3208867"/>
          </a:xfrm>
        </p:grpSpPr>
        <p:cxnSp>
          <p:nvCxnSpPr>
            <p:cNvPr id="15" name="Straight Connector 7">
              <a:extLst>
                <a:ext uri="{FF2B5EF4-FFF2-40B4-BE49-F238E27FC236}">
                  <a16:creationId xmlns:a16="http://schemas.microsoft.com/office/drawing/2014/main" id="{1DF438C8-6B70-423E-8603-6DDB712ACF84}"/>
                </a:ext>
              </a:extLst>
            </p:cNvPr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8">
              <a:extLst>
                <a:ext uri="{FF2B5EF4-FFF2-40B4-BE49-F238E27FC236}">
                  <a16:creationId xmlns:a16="http://schemas.microsoft.com/office/drawing/2014/main" id="{534C371D-5CA7-4414-BC26-3B5F706B1F59}"/>
                </a:ext>
              </a:extLst>
            </p:cNvPr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9">
              <a:extLst>
                <a:ext uri="{FF2B5EF4-FFF2-40B4-BE49-F238E27FC236}">
                  <a16:creationId xmlns:a16="http://schemas.microsoft.com/office/drawing/2014/main" id="{932EAABB-3D38-4866-901F-88AFADE23B51}"/>
                </a:ext>
              </a:extLst>
            </p:cNvPr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0">
              <a:extLst>
                <a:ext uri="{FF2B5EF4-FFF2-40B4-BE49-F238E27FC236}">
                  <a16:creationId xmlns:a16="http://schemas.microsoft.com/office/drawing/2014/main" id="{C2C3856E-6982-4E37-9BBE-04288B1DB86A}"/>
                </a:ext>
              </a:extLst>
            </p:cNvPr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1">
              <a:extLst>
                <a:ext uri="{FF2B5EF4-FFF2-40B4-BE49-F238E27FC236}">
                  <a16:creationId xmlns:a16="http://schemas.microsoft.com/office/drawing/2014/main" id="{E0D95CAD-CE50-4F94-B177-A09E9521D53F}"/>
                </a:ext>
              </a:extLst>
            </p:cNvPr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79354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 cap="all">
          <a:ln w="3175" cmpd="sng">
            <a:noFill/>
          </a:ln>
          <a:solidFill>
            <a:srgbClr val="FFFFFF"/>
          </a:solidFill>
          <a:effectLst/>
          <a:latin typeface="Poppins" panose="00000500000000000000" pitchFamily="2" charset="0"/>
          <a:ea typeface="+mj-ea"/>
          <a:cs typeface="Poppins" panose="00000500000000000000" pitchFamily="2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Tx/>
        <a:buBlip>
          <a:blip r:embed="rId20"/>
        </a:buBlip>
        <a:defRPr sz="2000" kern="1200" cap="none">
          <a:solidFill>
            <a:srgbClr val="FFFFFF"/>
          </a:solidFill>
          <a:effectLst/>
          <a:latin typeface="Davis Sans" panose="00000500000000000000" pitchFamily="50" charset="0"/>
          <a:ea typeface="+mn-ea"/>
          <a:cs typeface="David" panose="020E0502060401010101" pitchFamily="34" charset="-79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Tx/>
        <a:buBlip>
          <a:blip r:embed="rId20"/>
        </a:buBlip>
        <a:defRPr sz="1800" kern="1200" cap="none">
          <a:solidFill>
            <a:srgbClr val="FFFFFF"/>
          </a:solidFill>
          <a:effectLst/>
          <a:latin typeface="Davis Sans" panose="00000500000000000000" pitchFamily="50" charset="0"/>
          <a:ea typeface="+mn-ea"/>
          <a:cs typeface="David" panose="020E0502060401010101" pitchFamily="34" charset="-79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Tx/>
        <a:buBlip>
          <a:blip r:embed="rId20"/>
        </a:buBlip>
        <a:defRPr sz="1600" kern="1200" cap="none">
          <a:solidFill>
            <a:srgbClr val="FFFFFF"/>
          </a:solidFill>
          <a:effectLst/>
          <a:latin typeface="Davis Sans" panose="00000500000000000000" pitchFamily="50" charset="0"/>
          <a:ea typeface="+mn-ea"/>
          <a:cs typeface="David" panose="020E0502060401010101" pitchFamily="34" charset="-79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Tx/>
        <a:buBlip>
          <a:blip r:embed="rId20"/>
        </a:buBlip>
        <a:defRPr sz="1400" kern="1200" cap="none">
          <a:solidFill>
            <a:srgbClr val="FFFFFF"/>
          </a:solidFill>
          <a:effectLst/>
          <a:latin typeface="Davis Sans" panose="00000500000000000000" pitchFamily="50" charset="0"/>
          <a:ea typeface="+mn-ea"/>
          <a:cs typeface="David" panose="020E0502060401010101" pitchFamily="34" charset="-79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Tx/>
        <a:buBlip>
          <a:blip r:embed="rId20"/>
        </a:buBlip>
        <a:defRPr sz="1400" kern="1200" cap="none">
          <a:solidFill>
            <a:srgbClr val="FFFFFF"/>
          </a:solidFill>
          <a:effectLst/>
          <a:latin typeface="Davis Sans" panose="00000500000000000000" pitchFamily="50" charset="0"/>
          <a:ea typeface="+mn-ea"/>
          <a:cs typeface="David" panose="020E0502060401010101" pitchFamily="34" charset="-79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dministrator@vlas.b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ortiv.be/" TargetMode="External"/><Relationship Id="rId2" Type="http://schemas.openxmlformats.org/officeDocument/2006/relationships/hyperlink" Target="http://www.vlas.b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foto@vlas.be" TargetMode="External"/><Relationship Id="rId2" Type="http://schemas.openxmlformats.org/officeDocument/2006/relationships/hyperlink" Target="mailto:info@vlas.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irecteur@vlas.be" TargetMode="External"/><Relationship Id="rId5" Type="http://schemas.openxmlformats.org/officeDocument/2006/relationships/hyperlink" Target="mailto:Hein.comeyne@vlas.be" TargetMode="External"/><Relationship Id="rId4" Type="http://schemas.openxmlformats.org/officeDocument/2006/relationships/hyperlink" Target="mailto:administrator@vlas.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5C8518-56BA-45A9-B7B5-D8066E8952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ILA + Algemene Vragen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65B0FBC-6CC2-41FF-B178-0965C8B120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Jason Viaene</a:t>
            </a:r>
          </a:p>
          <a:p>
            <a:r>
              <a:rPr lang="nl-BE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Administrator@vlas.be</a:t>
            </a:r>
            <a:endParaRPr lang="nl-BE" dirty="0"/>
          </a:p>
          <a:p>
            <a:r>
              <a:rPr lang="nl-BE" dirty="0"/>
              <a:t>0468 12 69 52</a:t>
            </a:r>
          </a:p>
        </p:txBody>
      </p:sp>
    </p:spTree>
    <p:extLst>
      <p:ext uri="{BB962C8B-B14F-4D97-AF65-F5344CB8AC3E}">
        <p14:creationId xmlns:p14="http://schemas.microsoft.com/office/powerpoint/2010/main" val="2400631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0F24D6-FF09-3A96-969D-CD360C753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Inhoudsopgave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B07B23-96F4-B77E-2821-D23B174D2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799"/>
            <a:ext cx="10445107" cy="4050957"/>
          </a:xfrm>
        </p:spPr>
        <p:txBody>
          <a:bodyPr numCol="2">
            <a:normAutofit lnSpcReduction="10000"/>
          </a:bodyPr>
          <a:lstStyle/>
          <a:p>
            <a:r>
              <a:rPr lang="nl-BE" dirty="0"/>
              <a:t>ILA</a:t>
            </a:r>
          </a:p>
          <a:p>
            <a:pPr lvl="1"/>
            <a:r>
              <a:rPr lang="nl-BE" dirty="0"/>
              <a:t>Aanmelden</a:t>
            </a:r>
          </a:p>
          <a:p>
            <a:pPr lvl="1"/>
            <a:r>
              <a:rPr lang="nl-BE" dirty="0"/>
              <a:t>Verlengen</a:t>
            </a:r>
          </a:p>
          <a:p>
            <a:pPr lvl="1"/>
            <a:r>
              <a:rPr lang="nl-BE" dirty="0"/>
              <a:t>Nieuwe leden</a:t>
            </a:r>
          </a:p>
          <a:p>
            <a:pPr lvl="1"/>
            <a:r>
              <a:rPr lang="nl-BE" dirty="0"/>
              <a:t>Gegevens wijzigen</a:t>
            </a:r>
          </a:p>
          <a:p>
            <a:pPr lvl="1"/>
            <a:r>
              <a:rPr lang="nl-BE" dirty="0"/>
              <a:t>Promotie-acties</a:t>
            </a:r>
          </a:p>
          <a:p>
            <a:pPr lvl="1"/>
            <a:r>
              <a:rPr lang="nl-BE" dirty="0"/>
              <a:t>Probeersessies</a:t>
            </a:r>
          </a:p>
          <a:p>
            <a:pPr lvl="1"/>
            <a:r>
              <a:rPr lang="nl-BE" dirty="0"/>
              <a:t>Ongevalsaangiftes</a:t>
            </a:r>
          </a:p>
          <a:p>
            <a:pPr lvl="1"/>
            <a:r>
              <a:rPr lang="nl-BE" dirty="0"/>
              <a:t>Smartphone</a:t>
            </a:r>
          </a:p>
          <a:p>
            <a:pPr marL="457200" lvl="1" indent="0">
              <a:buNone/>
            </a:pPr>
            <a:endParaRPr lang="nl-BE" dirty="0"/>
          </a:p>
          <a:p>
            <a:r>
              <a:rPr lang="nl-BE" dirty="0"/>
              <a:t>Algemene vragen</a:t>
            </a:r>
          </a:p>
          <a:p>
            <a:pPr lvl="1"/>
            <a:r>
              <a:rPr lang="nl-BE" dirty="0"/>
              <a:t>Verschil Vlas – Sportiv</a:t>
            </a:r>
          </a:p>
          <a:p>
            <a:pPr lvl="1"/>
            <a:r>
              <a:rPr lang="nl-BE" dirty="0"/>
              <a:t>Verlengperiodes</a:t>
            </a:r>
          </a:p>
          <a:p>
            <a:pPr lvl="1"/>
            <a:r>
              <a:rPr lang="nl-BE" dirty="0"/>
              <a:t>Welke leden doorgeven?</a:t>
            </a:r>
          </a:p>
          <a:p>
            <a:pPr lvl="1"/>
            <a:r>
              <a:rPr lang="nl-BE" dirty="0"/>
              <a:t>Stoppen als lid</a:t>
            </a:r>
          </a:p>
          <a:p>
            <a:pPr lvl="1"/>
            <a:r>
              <a:rPr lang="nl-BE" dirty="0"/>
              <a:t>Website</a:t>
            </a:r>
          </a:p>
          <a:p>
            <a:pPr lvl="1"/>
            <a:r>
              <a:rPr lang="nl-BE" dirty="0"/>
              <a:t>Nieuwsbrief</a:t>
            </a:r>
          </a:p>
          <a:p>
            <a:pPr lvl="1"/>
            <a:r>
              <a:rPr lang="nl-BE" dirty="0"/>
              <a:t>Verzekering</a:t>
            </a:r>
          </a:p>
          <a:p>
            <a:pPr lvl="1"/>
            <a:r>
              <a:rPr lang="nl-BE" dirty="0"/>
              <a:t>Secretariaat contacteren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62B99BFF-07CA-7563-5CC2-6F499B2EE329}"/>
              </a:ext>
            </a:extLst>
          </p:cNvPr>
          <p:cNvSpPr txBox="1">
            <a:spLocks/>
          </p:cNvSpPr>
          <p:nvPr/>
        </p:nvSpPr>
        <p:spPr>
          <a:xfrm>
            <a:off x="5107459" y="685799"/>
            <a:ext cx="4423247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Blip>
                <a:blip r:embed="rId2"/>
              </a:buBlip>
              <a:defRPr sz="2000" kern="1200" cap="none">
                <a:solidFill>
                  <a:srgbClr val="FFFFFF"/>
                </a:solidFill>
                <a:effectLst/>
                <a:latin typeface="Davis Sans" panose="00000500000000000000" pitchFamily="50" charset="0"/>
                <a:ea typeface="+mn-ea"/>
                <a:cs typeface="David" panose="020E0502060401010101" pitchFamily="34" charset="-79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Blip>
                <a:blip r:embed="rId2"/>
              </a:buBlip>
              <a:defRPr sz="1800" kern="1200" cap="none">
                <a:solidFill>
                  <a:srgbClr val="FFFFFF"/>
                </a:solidFill>
                <a:effectLst/>
                <a:latin typeface="Davis Sans" panose="00000500000000000000" pitchFamily="50" charset="0"/>
                <a:ea typeface="+mn-ea"/>
                <a:cs typeface="David" panose="020E0502060401010101" pitchFamily="34" charset="-79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Blip>
                <a:blip r:embed="rId2"/>
              </a:buBlip>
              <a:defRPr sz="1600" kern="1200" cap="none">
                <a:solidFill>
                  <a:srgbClr val="FFFFFF"/>
                </a:solidFill>
                <a:effectLst/>
                <a:latin typeface="Davis Sans" panose="00000500000000000000" pitchFamily="50" charset="0"/>
                <a:ea typeface="+mn-ea"/>
                <a:cs typeface="David" panose="020E0502060401010101" pitchFamily="34" charset="-79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Blip>
                <a:blip r:embed="rId2"/>
              </a:buBlip>
              <a:defRPr sz="1400" kern="1200" cap="none">
                <a:solidFill>
                  <a:srgbClr val="FFFFFF"/>
                </a:solidFill>
                <a:effectLst/>
                <a:latin typeface="Davis Sans" panose="00000500000000000000" pitchFamily="50" charset="0"/>
                <a:ea typeface="+mn-ea"/>
                <a:cs typeface="David" panose="020E0502060401010101" pitchFamily="34" charset="-79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Blip>
                <a:blip r:embed="rId2"/>
              </a:buBlip>
              <a:defRPr sz="1400" kern="1200" cap="none">
                <a:solidFill>
                  <a:srgbClr val="FFFFFF"/>
                </a:solidFill>
                <a:effectLst/>
                <a:latin typeface="Davis Sans" panose="00000500000000000000" pitchFamily="50" charset="0"/>
                <a:ea typeface="+mn-ea"/>
                <a:cs typeface="David" panose="020E0502060401010101" pitchFamily="34" charset="-79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29524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0D3DFD-A013-6B5E-6488-FDE7CF13B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83822"/>
            <a:ext cx="4090988" cy="5610577"/>
          </a:xfrm>
        </p:spPr>
        <p:txBody>
          <a:bodyPr/>
          <a:lstStyle/>
          <a:p>
            <a:r>
              <a:rPr lang="nl-BE" dirty="0"/>
              <a:t>Verschil Vlas - Sportiv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81A0374C-040E-BDE4-698A-7757235C83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045" y="-9342"/>
            <a:ext cx="6378222" cy="6867342"/>
          </a:xfrm>
        </p:spPr>
      </p:pic>
    </p:spTree>
    <p:extLst>
      <p:ext uri="{BB962C8B-B14F-4D97-AF65-F5344CB8AC3E}">
        <p14:creationId xmlns:p14="http://schemas.microsoft.com/office/powerpoint/2010/main" val="1317900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D0E37-DCE3-7609-CED0-CC0538A16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Verlengperiodes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E0FAAF-C555-8EAC-A5E5-89345BB50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Kalenderjaarclubs: 1 december – 31 maart</a:t>
            </a:r>
          </a:p>
          <a:p>
            <a:r>
              <a:rPr lang="nl-BE" dirty="0"/>
              <a:t>Seizoenclubs: 1 juni – 30 september</a:t>
            </a:r>
          </a:p>
          <a:p>
            <a:endParaRPr lang="nl-BE" dirty="0"/>
          </a:p>
          <a:p>
            <a:r>
              <a:rPr lang="nl-BE" dirty="0"/>
              <a:t>Gaat enkel over verlengingen</a:t>
            </a:r>
          </a:p>
          <a:p>
            <a:r>
              <a:rPr lang="nl-BE" dirty="0"/>
              <a:t>Nieuwe leden doorgeven is het volledige jaar mogelijk</a:t>
            </a:r>
          </a:p>
        </p:txBody>
      </p:sp>
    </p:spTree>
    <p:extLst>
      <p:ext uri="{BB962C8B-B14F-4D97-AF65-F5344CB8AC3E}">
        <p14:creationId xmlns:p14="http://schemas.microsoft.com/office/powerpoint/2010/main" val="854916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0F81C8-E1B4-DDB4-2A2D-9EC61FB03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Welke leden doorgeven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4FFE48-C0B8-7EF7-30AD-C1B8B0814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IEDEREEN</a:t>
            </a:r>
          </a:p>
        </p:txBody>
      </p:sp>
    </p:spTree>
    <p:extLst>
      <p:ext uri="{BB962C8B-B14F-4D97-AF65-F5344CB8AC3E}">
        <p14:creationId xmlns:p14="http://schemas.microsoft.com/office/powerpoint/2010/main" val="2706962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7E772B-CE18-4D64-C808-92D9D04AB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Kan je een lid uit ILA verwijderen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8F750D-E425-BF4F-50EB-261CA27CF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Neen</a:t>
            </a:r>
          </a:p>
          <a:p>
            <a:r>
              <a:rPr lang="nl-BE" dirty="0"/>
              <a:t>Wordt automatisch geregeld met een nieuwe verlenging</a:t>
            </a:r>
          </a:p>
        </p:txBody>
      </p:sp>
    </p:spTree>
    <p:extLst>
      <p:ext uri="{BB962C8B-B14F-4D97-AF65-F5344CB8AC3E}">
        <p14:creationId xmlns:p14="http://schemas.microsoft.com/office/powerpoint/2010/main" val="3437455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A88159-AAC9-577E-F53F-62AD43AC5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Website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5E7F8F-807F-F3C4-C047-CC4178E47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www.vlas.be</a:t>
            </a:r>
            <a:endParaRPr lang="nl-BE" dirty="0"/>
          </a:p>
          <a:p>
            <a:r>
              <a:rPr lang="nl-BE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www.sportiv.be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25657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AA7EF-2437-F841-53CC-04005EDE3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Verzekering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0065C0-BDD5-8A66-71A2-8EC906C89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B5E3F23-53A9-2303-4289-2E313012D3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417688"/>
            <a:ext cx="7888390" cy="443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92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8F29AC-7A73-109C-F7C4-0B83F8827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767250"/>
            <a:ext cx="8534400" cy="1507067"/>
          </a:xfrm>
        </p:spPr>
        <p:txBody>
          <a:bodyPr/>
          <a:lstStyle/>
          <a:p>
            <a:r>
              <a:rPr lang="nl-BE" dirty="0"/>
              <a:t>Secretariaat contacteren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825D7C-BDAD-2006-03C0-B26B060D2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1"/>
            <a:ext cx="8534400" cy="2318656"/>
          </a:xfrm>
        </p:spPr>
        <p:txBody>
          <a:bodyPr/>
          <a:lstStyle/>
          <a:p>
            <a:r>
              <a:rPr lang="nl-BE" dirty="0"/>
              <a:t>Polderstraat 76a bus 2, 8310 Sint-Kruis</a:t>
            </a:r>
          </a:p>
          <a:p>
            <a:r>
              <a:rPr lang="nl-BE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info@vlas.be</a:t>
            </a:r>
            <a:endParaRPr lang="nl-BE" dirty="0"/>
          </a:p>
          <a:p>
            <a:r>
              <a:rPr lang="nl-BE" dirty="0"/>
              <a:t>050 35 84 62</a:t>
            </a:r>
          </a:p>
          <a:p>
            <a:endParaRPr lang="nl-BE" dirty="0"/>
          </a:p>
          <a:p>
            <a:r>
              <a:rPr lang="nl-BE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foto@vlas.be</a:t>
            </a:r>
            <a:endParaRPr lang="nl-BE" dirty="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E61E60E3-C10E-EB85-E85B-2B8C5F0177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397052"/>
              </p:ext>
            </p:extLst>
          </p:nvPr>
        </p:nvGraphicFramePr>
        <p:xfrm>
          <a:off x="728289" y="3429000"/>
          <a:ext cx="844624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5415">
                  <a:extLst>
                    <a:ext uri="{9D8B030D-6E8A-4147-A177-3AD203B41FA5}">
                      <a16:colId xmlns:a16="http://schemas.microsoft.com/office/drawing/2014/main" val="884790491"/>
                    </a:ext>
                  </a:extLst>
                </a:gridCol>
                <a:gridCol w="2815415">
                  <a:extLst>
                    <a:ext uri="{9D8B030D-6E8A-4147-A177-3AD203B41FA5}">
                      <a16:colId xmlns:a16="http://schemas.microsoft.com/office/drawing/2014/main" val="609585970"/>
                    </a:ext>
                  </a:extLst>
                </a:gridCol>
                <a:gridCol w="2815415">
                  <a:extLst>
                    <a:ext uri="{9D8B030D-6E8A-4147-A177-3AD203B41FA5}">
                      <a16:colId xmlns:a16="http://schemas.microsoft.com/office/drawing/2014/main" val="623722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Jason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Hein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Nicolas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405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rgbClr val="002060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administrator@vlas.be</a:t>
                      </a:r>
                      <a:endParaRPr lang="nl-BE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rgbClr val="002060"/>
                          </a:solidFill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Hein.comeyne@vlas.be</a:t>
                      </a:r>
                      <a:endParaRPr lang="nl-BE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rgbClr val="002060"/>
                          </a:solidFill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Directeur@vlas.be</a:t>
                      </a:r>
                      <a:endParaRPr lang="nl-BE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761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rgbClr val="002060"/>
                          </a:solidFill>
                        </a:rPr>
                        <a:t>0468 12 69 52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rgbClr val="002060"/>
                          </a:solidFill>
                        </a:rPr>
                        <a:t>0478 55 37 31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rgbClr val="002060"/>
                          </a:solidFill>
                        </a:rPr>
                        <a:t>0465 00 79 36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893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473612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Aangepast 1">
      <a:dk1>
        <a:srgbClr val="F79423"/>
      </a:dk1>
      <a:lt1>
        <a:srgbClr val="F79423"/>
      </a:lt1>
      <a:dk2>
        <a:srgbClr val="F79423"/>
      </a:dk2>
      <a:lt2>
        <a:srgbClr val="F79423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3" id="{49837943-0CDA-4186-8BAC-7E6AE375C544}" vid="{50963E50-DB98-47B4-9E19-D8A5DB7C026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8B2E01DA1EE0489457BDA8708051CE" ma:contentTypeVersion="2" ma:contentTypeDescription="Een nieuw document maken." ma:contentTypeScope="" ma:versionID="bb993bb67561a5016d2504e1c92b6d9d">
  <xsd:schema xmlns:xsd="http://www.w3.org/2001/XMLSchema" xmlns:xs="http://www.w3.org/2001/XMLSchema" xmlns:p="http://schemas.microsoft.com/office/2006/metadata/properties" xmlns:ns3="8a3036d6-25ca-45e2-9c27-938bbbf0558a" targetNamespace="http://schemas.microsoft.com/office/2006/metadata/properties" ma:root="true" ma:fieldsID="dcc47e75f342311bed172c477936f528" ns3:_="">
    <xsd:import namespace="8a3036d6-25ca-45e2-9c27-938bbbf055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036d6-25ca-45e2-9c27-938bbbf055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CAA069-0151-495E-A2DF-9931DBEC9C9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8a3036d6-25ca-45e2-9c27-938bbbf0558a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DE11400-AF9E-49DC-A724-C61A29250C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BA0CD2-014D-42BC-93F5-098D747E49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3036d6-25ca-45e2-9c27-938bbbf055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sjabloon Vlas</Template>
  <TotalTime>0</TotalTime>
  <Words>163</Words>
  <Application>Microsoft Office PowerPoint</Application>
  <PresentationFormat>Breedbeeld</PresentationFormat>
  <Paragraphs>55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Century Gothic</vt:lpstr>
      <vt:lpstr>Davis Sans</vt:lpstr>
      <vt:lpstr>Poppins</vt:lpstr>
      <vt:lpstr>Wingdings 3</vt:lpstr>
      <vt:lpstr>Segment</vt:lpstr>
      <vt:lpstr>ILA + Algemene Vragen</vt:lpstr>
      <vt:lpstr>Inhoudsopgave</vt:lpstr>
      <vt:lpstr>Verschil Vlas - Sportiv</vt:lpstr>
      <vt:lpstr>Verlengperiodes</vt:lpstr>
      <vt:lpstr>Welke leden doorgeven</vt:lpstr>
      <vt:lpstr>Kan je een lid uit ILA verwijderen</vt:lpstr>
      <vt:lpstr>Website</vt:lpstr>
      <vt:lpstr>Verzekering</vt:lpstr>
      <vt:lpstr>Secretariaat contacteren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Jason Viaene</dc:creator>
  <cp:lastModifiedBy>Jason Viaene</cp:lastModifiedBy>
  <cp:revision>7</cp:revision>
  <dcterms:created xsi:type="dcterms:W3CDTF">2022-09-29T08:06:59Z</dcterms:created>
  <dcterms:modified xsi:type="dcterms:W3CDTF">2022-10-07T13:31:02Z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0x010100278B2E01DA1EE0489457BDA8708051CE</vt:lpwstr>
  </property>
</Properties>
</file>